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5523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449348"/>
            <a:ext cx="7477601" cy="30257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942"/>
              </a:lnSpc>
              <a:buNone/>
            </a:pPr>
            <a:r>
              <a:rPr lang="en-US" sz="635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Identificação Automatizada de Espécies Marinhas</a:t>
            </a:r>
            <a:endParaRPr lang="en-US" sz="6354" dirty="0"/>
          </a:p>
        </p:txBody>
      </p:sp>
      <p:sp>
        <p:nvSpPr>
          <p:cNvPr id="6" name="Text 2"/>
          <p:cNvSpPr/>
          <p:nvPr/>
        </p:nvSpPr>
        <p:spPr>
          <a:xfrm>
            <a:off x="6319599" y="4808339"/>
            <a:ext cx="74776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projeto Azulano visa desenvolver um sistema de identificação de espécies marinhas usando inteligência artificial. Isso permitirá que qualquer pessoa, mesmo sem conhecimento especializado, possa identificar animais marinhos com precisão a partir de fotografias.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6407944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2"/>
          <p:cNvSpPr/>
          <p:nvPr/>
        </p:nvSpPr>
        <p:spPr>
          <a:xfrm>
            <a:off x="1760220" y="1676638"/>
            <a:ext cx="11109960" cy="14616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Classificação de Imagens com Redes Neurais</a:t>
            </a:r>
            <a:endParaRPr lang="en-US" sz="4604" dirty="0"/>
          </a:p>
        </p:txBody>
      </p:sp>
      <p:sp>
        <p:nvSpPr>
          <p:cNvPr id="7" name="Shape 3"/>
          <p:cNvSpPr/>
          <p:nvPr/>
        </p:nvSpPr>
        <p:spPr>
          <a:xfrm>
            <a:off x="1760220" y="372141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4"/>
          <p:cNvSpPr/>
          <p:nvPr/>
        </p:nvSpPr>
        <p:spPr>
          <a:xfrm>
            <a:off x="1948101" y="3752136"/>
            <a:ext cx="124182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763" dirty="0"/>
          </a:p>
        </p:txBody>
      </p:sp>
      <p:sp>
        <p:nvSpPr>
          <p:cNvPr id="9" name="Text 5"/>
          <p:cNvSpPr/>
          <p:nvPr/>
        </p:nvSpPr>
        <p:spPr>
          <a:xfrm>
            <a:off x="2482334" y="3721418"/>
            <a:ext cx="2833092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Objetivo</a:t>
            </a:r>
            <a:endParaRPr lang="en-US" sz="2302" dirty="0"/>
          </a:p>
        </p:txBody>
      </p:sp>
      <p:sp>
        <p:nvSpPr>
          <p:cNvPr id="10" name="Text 6"/>
          <p:cNvSpPr/>
          <p:nvPr/>
        </p:nvSpPr>
        <p:spPr>
          <a:xfrm>
            <a:off x="2482334" y="4220170"/>
            <a:ext cx="2833092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Criar um modelo de classificação de imagens usando redes neurais convolucionais para identificar diferentes espécies de animais marinhos.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537597" y="372141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8"/>
          <p:cNvSpPr/>
          <p:nvPr/>
        </p:nvSpPr>
        <p:spPr>
          <a:xfrm>
            <a:off x="5689283" y="3752136"/>
            <a:ext cx="196453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763" dirty="0"/>
          </a:p>
        </p:txBody>
      </p:sp>
      <p:sp>
        <p:nvSpPr>
          <p:cNvPr id="13" name="Text 9"/>
          <p:cNvSpPr/>
          <p:nvPr/>
        </p:nvSpPr>
        <p:spPr>
          <a:xfrm>
            <a:off x="6259711" y="3721418"/>
            <a:ext cx="2833092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Metodologia</a:t>
            </a:r>
            <a:endParaRPr lang="en-US" sz="2302" dirty="0"/>
          </a:p>
        </p:txBody>
      </p:sp>
      <p:sp>
        <p:nvSpPr>
          <p:cNvPr id="14" name="Text 10"/>
          <p:cNvSpPr/>
          <p:nvPr/>
        </p:nvSpPr>
        <p:spPr>
          <a:xfrm>
            <a:off x="6259711" y="4220170"/>
            <a:ext cx="2833092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Coleta e preparação de dados, aplicação de técnicas de data augmentation, treinamento de modelo pré-treinado.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314974" y="372141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Text 12"/>
          <p:cNvSpPr/>
          <p:nvPr/>
        </p:nvSpPr>
        <p:spPr>
          <a:xfrm>
            <a:off x="9470231" y="3752136"/>
            <a:ext cx="189428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763" dirty="0"/>
          </a:p>
        </p:txBody>
      </p:sp>
      <p:sp>
        <p:nvSpPr>
          <p:cNvPr id="17" name="Text 13"/>
          <p:cNvSpPr/>
          <p:nvPr/>
        </p:nvSpPr>
        <p:spPr>
          <a:xfrm>
            <a:off x="10037088" y="3721418"/>
            <a:ext cx="2833092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Resultados</a:t>
            </a:r>
            <a:endParaRPr lang="en-US" sz="2302" dirty="0"/>
          </a:p>
        </p:txBody>
      </p:sp>
      <p:sp>
        <p:nvSpPr>
          <p:cNvPr id="18" name="Text 14"/>
          <p:cNvSpPr/>
          <p:nvPr/>
        </p:nvSpPr>
        <p:spPr>
          <a:xfrm>
            <a:off x="10037088" y="4220170"/>
            <a:ext cx="2833092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modelo alcançou alta acurácia na classificação de imagens de teste.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1760220" y="1089184"/>
            <a:ext cx="7220426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Visualização com Grad-CAM</a:t>
            </a:r>
            <a:endParaRPr lang="en-US" sz="460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220" y="2264331"/>
            <a:ext cx="5554980" cy="343316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0220" y="5975152"/>
            <a:ext cx="3162419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Interpretação do Modelo</a:t>
            </a:r>
            <a:endParaRPr lang="en-US" sz="2302" dirty="0"/>
          </a:p>
        </p:txBody>
      </p:sp>
      <p:sp>
        <p:nvSpPr>
          <p:cNvPr id="7" name="Text 3"/>
          <p:cNvSpPr/>
          <p:nvPr/>
        </p:nvSpPr>
        <p:spPr>
          <a:xfrm>
            <a:off x="1760220" y="6473904"/>
            <a:ext cx="1110996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Grad-CAM foi usado para gerar heatmaps, mostrando as áreas das imagens mais relevantes para a classificação.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>
              <a:alpha val="8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2"/>
          <p:cNvSpPr/>
          <p:nvPr/>
        </p:nvSpPr>
        <p:spPr>
          <a:xfrm>
            <a:off x="1760220" y="1084302"/>
            <a:ext cx="5847278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Próximos Passos</a:t>
            </a:r>
            <a:endParaRPr lang="en-US" sz="4604" dirty="0"/>
          </a:p>
        </p:txBody>
      </p:sp>
      <p:sp>
        <p:nvSpPr>
          <p:cNvPr id="7" name="Shape 3"/>
          <p:cNvSpPr/>
          <p:nvPr/>
        </p:nvSpPr>
        <p:spPr>
          <a:xfrm>
            <a:off x="1760220" y="4646771"/>
            <a:ext cx="11109960" cy="99893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Shape 4"/>
          <p:cNvSpPr/>
          <p:nvPr/>
        </p:nvSpPr>
        <p:spPr>
          <a:xfrm>
            <a:off x="4432161" y="3869234"/>
            <a:ext cx="99893" cy="777597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Shape 5"/>
          <p:cNvSpPr/>
          <p:nvPr/>
        </p:nvSpPr>
        <p:spPr>
          <a:xfrm>
            <a:off x="4232196" y="439680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Text 6"/>
          <p:cNvSpPr/>
          <p:nvPr/>
        </p:nvSpPr>
        <p:spPr>
          <a:xfrm>
            <a:off x="4420076" y="4427518"/>
            <a:ext cx="124182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763" dirty="0"/>
          </a:p>
        </p:txBody>
      </p:sp>
      <p:sp>
        <p:nvSpPr>
          <p:cNvPr id="11" name="Text 7"/>
          <p:cNvSpPr/>
          <p:nvPr/>
        </p:nvSpPr>
        <p:spPr>
          <a:xfrm>
            <a:off x="2664976" y="2148364"/>
            <a:ext cx="3634264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Expandir Conjunto de Dados</a:t>
            </a:r>
            <a:endParaRPr lang="en-US" sz="2302" dirty="0"/>
          </a:p>
        </p:txBody>
      </p:sp>
      <p:sp>
        <p:nvSpPr>
          <p:cNvPr id="12" name="Text 8"/>
          <p:cNvSpPr/>
          <p:nvPr/>
        </p:nvSpPr>
        <p:spPr>
          <a:xfrm>
            <a:off x="1982391" y="2647117"/>
            <a:ext cx="4999553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Adicionar mais imagens e classes de animais marinhos para melhorar a robustez do modelo.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265134" y="4646712"/>
            <a:ext cx="99893" cy="777597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Shape 10"/>
          <p:cNvSpPr/>
          <p:nvPr/>
        </p:nvSpPr>
        <p:spPr>
          <a:xfrm>
            <a:off x="7065169" y="439680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Text 11"/>
          <p:cNvSpPr/>
          <p:nvPr/>
        </p:nvSpPr>
        <p:spPr>
          <a:xfrm>
            <a:off x="7216854" y="4427518"/>
            <a:ext cx="196453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763" dirty="0"/>
          </a:p>
        </p:txBody>
      </p:sp>
      <p:sp>
        <p:nvSpPr>
          <p:cNvPr id="16" name="Text 12"/>
          <p:cNvSpPr/>
          <p:nvPr/>
        </p:nvSpPr>
        <p:spPr>
          <a:xfrm>
            <a:off x="5853351" y="5646658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Otimizar Desempenho</a:t>
            </a:r>
            <a:endParaRPr lang="en-US" sz="2302" dirty="0"/>
          </a:p>
        </p:txBody>
      </p:sp>
      <p:sp>
        <p:nvSpPr>
          <p:cNvPr id="17" name="Text 13"/>
          <p:cNvSpPr/>
          <p:nvPr/>
        </p:nvSpPr>
        <p:spPr>
          <a:xfrm>
            <a:off x="4815364" y="6145411"/>
            <a:ext cx="4999553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Experimentar diferentes arquiteturas de redes neurais e técnicas de pré-processamento.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10098226" y="3869234"/>
            <a:ext cx="99893" cy="777597"/>
          </a:xfrm>
          <a:prstGeom prst="roundRect">
            <a:avLst>
              <a:gd name="adj" fmla="val 133462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9" name="Shape 15"/>
          <p:cNvSpPr/>
          <p:nvPr/>
        </p:nvSpPr>
        <p:spPr>
          <a:xfrm>
            <a:off x="9898261" y="439680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0" name="Text 16"/>
          <p:cNvSpPr/>
          <p:nvPr/>
        </p:nvSpPr>
        <p:spPr>
          <a:xfrm>
            <a:off x="10053518" y="4427518"/>
            <a:ext cx="189428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763" dirty="0"/>
          </a:p>
        </p:txBody>
      </p:sp>
      <p:sp>
        <p:nvSpPr>
          <p:cNvPr id="21" name="Text 17"/>
          <p:cNvSpPr/>
          <p:nvPr/>
        </p:nvSpPr>
        <p:spPr>
          <a:xfrm>
            <a:off x="8641318" y="2148364"/>
            <a:ext cx="301371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Implementação Prática</a:t>
            </a:r>
            <a:endParaRPr lang="en-US" sz="2302" dirty="0"/>
          </a:p>
        </p:txBody>
      </p:sp>
      <p:sp>
        <p:nvSpPr>
          <p:cNvPr id="22" name="Text 18"/>
          <p:cNvSpPr/>
          <p:nvPr/>
        </p:nvSpPr>
        <p:spPr>
          <a:xfrm>
            <a:off x="7648456" y="2647117"/>
            <a:ext cx="4999553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Integrar o modelo em um sistema de monitoramento automatizado para estudos ambientais.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695450"/>
            <a:ext cx="7736086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Benefícios do Projeto Azulano</a:t>
            </a:r>
            <a:endParaRPr lang="en-US" sz="4604" dirty="0"/>
          </a:p>
        </p:txBody>
      </p:sp>
      <p:sp>
        <p:nvSpPr>
          <p:cNvPr id="6" name="Shape 2"/>
          <p:cNvSpPr/>
          <p:nvPr/>
        </p:nvSpPr>
        <p:spPr>
          <a:xfrm>
            <a:off x="833199" y="2759512"/>
            <a:ext cx="4542115" cy="2276118"/>
          </a:xfrm>
          <a:prstGeom prst="roundRect">
            <a:avLst>
              <a:gd name="adj" fmla="val 585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3"/>
          <p:cNvSpPr/>
          <p:nvPr/>
        </p:nvSpPr>
        <p:spPr>
          <a:xfrm>
            <a:off x="1055370" y="2981682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Eficiência</a:t>
            </a:r>
            <a:endParaRPr lang="en-US" sz="2302" dirty="0"/>
          </a:p>
        </p:txBody>
      </p:sp>
      <p:sp>
        <p:nvSpPr>
          <p:cNvPr id="8" name="Text 4"/>
          <p:cNvSpPr/>
          <p:nvPr/>
        </p:nvSpPr>
        <p:spPr>
          <a:xfrm>
            <a:off x="1055370" y="3480435"/>
            <a:ext cx="409777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Automatização da identificação de espécies em grandes conjuntos de imagens.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2759512"/>
            <a:ext cx="4542115" cy="2276118"/>
          </a:xfrm>
          <a:prstGeom prst="roundRect">
            <a:avLst>
              <a:gd name="adj" fmla="val 5857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Text 6"/>
          <p:cNvSpPr/>
          <p:nvPr/>
        </p:nvSpPr>
        <p:spPr>
          <a:xfrm>
            <a:off x="5819656" y="2981682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Acessibilidade</a:t>
            </a:r>
            <a:endParaRPr lang="en-US" sz="2302" dirty="0"/>
          </a:p>
        </p:txBody>
      </p:sp>
      <p:sp>
        <p:nvSpPr>
          <p:cNvPr id="11" name="Text 7"/>
          <p:cNvSpPr/>
          <p:nvPr/>
        </p:nvSpPr>
        <p:spPr>
          <a:xfrm>
            <a:off x="5819656" y="3480435"/>
            <a:ext cx="409777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Qualquer pessoa pode identificar animais marinhos com precisão, mesmo sem conhecimento especializado.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99" y="5257800"/>
            <a:ext cx="9306401" cy="1276350"/>
          </a:xfrm>
          <a:prstGeom prst="roundRect">
            <a:avLst>
              <a:gd name="adj" fmla="val 10445"/>
            </a:avLst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9"/>
          <p:cNvSpPr/>
          <p:nvPr/>
        </p:nvSpPr>
        <p:spPr>
          <a:xfrm>
            <a:off x="1055370" y="5479971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Conservação</a:t>
            </a:r>
            <a:endParaRPr lang="en-US" sz="2302" dirty="0"/>
          </a:p>
        </p:txBody>
      </p:sp>
      <p:sp>
        <p:nvSpPr>
          <p:cNvPr id="14" name="Text 10"/>
          <p:cNvSpPr/>
          <p:nvPr/>
        </p:nvSpPr>
        <p:spPr>
          <a:xfrm>
            <a:off x="1055370" y="5978723"/>
            <a:ext cx="8862060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Ferramenta auxiliar em estudos marinhos e esforços de conservação.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1760220" y="2389108"/>
            <a:ext cx="8762048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Diversidade de Espécies Marinhas</a:t>
            </a:r>
            <a:endParaRPr lang="en-US" sz="460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220" y="3564255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0220" y="4341852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Peixes</a:t>
            </a:r>
            <a:endParaRPr lang="en-US" sz="2302" dirty="0"/>
          </a:p>
        </p:txBody>
      </p:sp>
      <p:sp>
        <p:nvSpPr>
          <p:cNvPr id="7" name="Text 3"/>
          <p:cNvSpPr/>
          <p:nvPr/>
        </p:nvSpPr>
        <p:spPr>
          <a:xfrm>
            <a:off x="1760220" y="4840605"/>
            <a:ext cx="3481149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Exibem uma ampla gama de cores e comportamentos únicos.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4625" y="3564255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574625" y="4341852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Crustáceos</a:t>
            </a:r>
            <a:endParaRPr lang="en-US" sz="2302" dirty="0"/>
          </a:p>
        </p:txBody>
      </p:sp>
      <p:sp>
        <p:nvSpPr>
          <p:cNvPr id="10" name="Text 5"/>
          <p:cNvSpPr/>
          <p:nvPr/>
        </p:nvSpPr>
        <p:spPr>
          <a:xfrm>
            <a:off x="5574625" y="4840605"/>
            <a:ext cx="348114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Adaptados a uma variedade de ambientes aquáticos.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89031" y="3564255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389031" y="4341852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Mamíferos Marinhos</a:t>
            </a:r>
            <a:endParaRPr lang="en-US" sz="2302" dirty="0"/>
          </a:p>
        </p:txBody>
      </p:sp>
      <p:sp>
        <p:nvSpPr>
          <p:cNvPr id="13" name="Text 7"/>
          <p:cNvSpPr/>
          <p:nvPr/>
        </p:nvSpPr>
        <p:spPr>
          <a:xfrm>
            <a:off x="9389031" y="4840605"/>
            <a:ext cx="348114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Fascinantes espécies que habitam os oceanos.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16543"/>
            <a:ext cx="7117556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Impacto do Projeto Azulano</a:t>
            </a:r>
            <a:endParaRPr lang="en-US" sz="460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1980605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35028" y="2202775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Pesquisa Científica</a:t>
            </a:r>
            <a:endParaRPr lang="en-US" sz="2302" dirty="0"/>
          </a:p>
        </p:txBody>
      </p:sp>
      <p:sp>
        <p:nvSpPr>
          <p:cNvPr id="8" name="Text 3"/>
          <p:cNvSpPr/>
          <p:nvPr/>
        </p:nvSpPr>
        <p:spPr>
          <a:xfrm>
            <a:off x="5935028" y="2701528"/>
            <a:ext cx="786217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Auxilia estudos marinhos com identificação precisa de espécies.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799" y="3758089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35028" y="3980259"/>
            <a:ext cx="3371731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Monitoramento Ambiental</a:t>
            </a:r>
            <a:endParaRPr lang="en-US" sz="2302" dirty="0"/>
          </a:p>
        </p:txBody>
      </p:sp>
      <p:sp>
        <p:nvSpPr>
          <p:cNvPr id="11" name="Text 5"/>
          <p:cNvSpPr/>
          <p:nvPr/>
        </p:nvSpPr>
        <p:spPr>
          <a:xfrm>
            <a:off x="5935028" y="4479012"/>
            <a:ext cx="786217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Contribui para iniciativas de conservação e preservação dos oceanos.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0799" y="5535573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35028" y="5757743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Gestão de Recursos</a:t>
            </a:r>
            <a:endParaRPr lang="en-US" sz="2302" dirty="0"/>
          </a:p>
        </p:txBody>
      </p:sp>
      <p:sp>
        <p:nvSpPr>
          <p:cNvPr id="14" name="Text 7"/>
          <p:cNvSpPr/>
          <p:nvPr/>
        </p:nvSpPr>
        <p:spPr>
          <a:xfrm>
            <a:off x="5935028" y="6256496"/>
            <a:ext cx="786217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Melhora a eficiência na administração dos recursos marinhos.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1760220" y="1630799"/>
            <a:ext cx="5847278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Conclusão</a:t>
            </a:r>
            <a:endParaRPr lang="en-US" sz="4604" dirty="0"/>
          </a:p>
        </p:txBody>
      </p:sp>
      <p:sp>
        <p:nvSpPr>
          <p:cNvPr id="5" name="Text 2"/>
          <p:cNvSpPr/>
          <p:nvPr/>
        </p:nvSpPr>
        <p:spPr>
          <a:xfrm>
            <a:off x="1982391" y="2946797"/>
            <a:ext cx="510682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Objetivo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41181" y="2946797"/>
            <a:ext cx="510682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Desenvolver sistema automatizado de identificação de espécies marinhas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760220" y="3754160"/>
            <a:ext cx="11109960" cy="948214"/>
          </a:xfrm>
          <a:prstGeom prst="rect">
            <a:avLst/>
          </a:prstGeom>
          <a:solidFill>
            <a:srgbClr val="4B54FF">
              <a:alpha val="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1982391" y="3895011"/>
            <a:ext cx="510682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Metodologia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3895011"/>
            <a:ext cx="510682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Redes neurais convolucionais, data augmentation, modelos pré-treinados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982391" y="4843224"/>
            <a:ext cx="510682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Resultados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843224"/>
            <a:ext cx="510682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Alta acurácia na classificação de imagens, interpretabilidade com Grad-CAM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760220" y="5650587"/>
            <a:ext cx="11109960" cy="948214"/>
          </a:xfrm>
          <a:prstGeom prst="rect">
            <a:avLst/>
          </a:prstGeom>
          <a:solidFill>
            <a:srgbClr val="4B54FF">
              <a:alpha val="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1982391" y="5791438"/>
            <a:ext cx="510682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Impacto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5791438"/>
            <a:ext cx="510682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Auxílio à pesquisa científica, monitoramento ambiental e gestão de recursos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345</Words>
  <Application>Microsoft Office PowerPoint</Application>
  <PresentationFormat>Personalizar</PresentationFormat>
  <Paragraphs>63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Barlow</vt:lpstr>
      <vt:lpstr>Montserrat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Jefferson Mendes de Farias Lima</cp:lastModifiedBy>
  <cp:revision>2</cp:revision>
  <dcterms:created xsi:type="dcterms:W3CDTF">2024-06-08T00:40:23Z</dcterms:created>
  <dcterms:modified xsi:type="dcterms:W3CDTF">2024-06-08T00:43:00Z</dcterms:modified>
</cp:coreProperties>
</file>